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97" r:id="rId2"/>
    <p:sldId id="441" r:id="rId3"/>
    <p:sldId id="434" r:id="rId4"/>
    <p:sldId id="435" r:id="rId5"/>
    <p:sldId id="436" r:id="rId6"/>
    <p:sldId id="437" r:id="rId7"/>
    <p:sldId id="438" r:id="rId8"/>
    <p:sldId id="439" r:id="rId9"/>
    <p:sldId id="443" r:id="rId10"/>
    <p:sldId id="442" r:id="rId11"/>
    <p:sldId id="440" r:id="rId12"/>
    <p:sldId id="433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 W3"/>
        <a:cs typeface="ヒラギノ角ゴ Pro W3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 W3"/>
        <a:cs typeface="ヒラギノ角ゴ Pro W3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 W3"/>
        <a:cs typeface="ヒラギノ角ゴ Pro W3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 W3"/>
        <a:cs typeface="ヒラギノ角ゴ Pro W3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 W3"/>
        <a:cs typeface="ヒラギノ角ゴ Pro W3"/>
        <a:sym typeface="Arial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 W3"/>
        <a:cs typeface="ヒラギノ角ゴ Pro W3"/>
        <a:sym typeface="Arial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 W3"/>
        <a:cs typeface="ヒラギノ角ゴ Pro W3"/>
        <a:sym typeface="Arial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 W3"/>
        <a:cs typeface="ヒラギノ角ゴ Pro W3"/>
        <a:sym typeface="Arial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 W3"/>
        <a:cs typeface="ヒラギノ角ゴ Pro W3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000"/>
    <a:srgbClr val="555F69"/>
    <a:srgbClr val="5F5F5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27" autoAdjust="0"/>
  </p:normalViewPr>
  <p:slideViewPr>
    <p:cSldViewPr>
      <p:cViewPr>
        <p:scale>
          <a:sx n="96" d="100"/>
          <a:sy n="96" d="100"/>
        </p:scale>
        <p:origin x="-206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n.apa.at\dfs\users\aparnekneil\TopEasy\TopEasy_Umfra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95989439901297"/>
          <c:y val="0.12210010853494911"/>
          <c:w val="0.77986631571953646"/>
          <c:h val="0.7647593046897436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Tabelle1!$A$1:$A$4</c:f>
              <c:strCache>
                <c:ptCount val="4"/>
                <c:pt idx="0">
                  <c:v>Politik</c:v>
                </c:pt>
                <c:pt idx="1">
                  <c:v>Kultur</c:v>
                </c:pt>
                <c:pt idx="2">
                  <c:v>Wirtschaft</c:v>
                </c:pt>
                <c:pt idx="3">
                  <c:v>Sport</c:v>
                </c:pt>
              </c:strCache>
            </c:strRef>
          </c:cat>
          <c:val>
            <c:numRef>
              <c:f>Tabelle1!$B$1:$B$4</c:f>
              <c:numCache>
                <c:formatCode>General</c:formatCode>
                <c:ptCount val="4"/>
                <c:pt idx="0">
                  <c:v>21</c:v>
                </c:pt>
                <c:pt idx="1">
                  <c:v>17</c:v>
                </c:pt>
                <c:pt idx="2">
                  <c:v>16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297792"/>
        <c:axId val="145299328"/>
        <c:axId val="0"/>
      </c:bar3DChart>
      <c:catAx>
        <c:axId val="1452977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de-DE"/>
          </a:p>
        </c:txPr>
        <c:crossAx val="145299328"/>
        <c:crosses val="autoZero"/>
        <c:auto val="1"/>
        <c:lblAlgn val="ctr"/>
        <c:lblOffset val="100"/>
        <c:noMultiLvlLbl val="0"/>
      </c:catAx>
      <c:valAx>
        <c:axId val="145299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5297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F786732-A4F9-49C5-AF6D-0C234BEC301B}" type="datetimeFigureOut">
              <a:rPr lang="de-DE"/>
              <a:pPr>
                <a:defRPr/>
              </a:pPr>
              <a:t>12.10.2018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30564A-6CF8-4CC1-AC65-85DF86CF59A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337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+mn-ea"/>
                <a:cs typeface="+mn-cs"/>
                <a:sym typeface="Arial" charset="0"/>
              </a:defRPr>
            </a:lvl1pPr>
          </a:lstStyle>
          <a:p>
            <a:pPr>
              <a:defRPr/>
            </a:pPr>
            <a:fld id="{C91B142D-CA12-4F70-90BE-6DE564D62667}" type="datetimeFigureOut">
              <a:rPr lang="de-AT"/>
              <a:pPr>
                <a:defRPr/>
              </a:pPr>
              <a:t>12.10.2018</a:t>
            </a:fld>
            <a:endParaRPr lang="de-A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+mn-ea"/>
                <a:cs typeface="+mn-cs"/>
                <a:sym typeface="Arial" charset="0"/>
              </a:defRPr>
            </a:lvl1pPr>
          </a:lstStyle>
          <a:p>
            <a:pPr>
              <a:defRPr/>
            </a:pPr>
            <a:fld id="{FBD17E13-B152-4AA2-B974-83D2048F30E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9424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Diese Menschen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haben Probleme, sich an der Gesellschaft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und am politischen Leben zu beteiligen. Sie können nicht mitreden. Sie wissen zu wenig über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das, was in der Politik und in der Gesellschaft passiert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Und sie wissen zu wenig, um sich zu 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entscheiden, wen sie b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ei Wahlen wählen. Oder wie sie bei Volksabstimmungen abstimmen.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17E13-B152-4AA2-B974-83D2048F30E8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059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Das von der Essl </a:t>
            </a:r>
            <a:r>
              <a:rPr lang="de-DE" sz="1200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Foundation</a:t>
            </a:r>
            <a:r>
              <a:rPr lang="de-DE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gegründete "Zero Project" </a:t>
            </a:r>
            <a:r>
              <a:rPr lang="de-DE" sz="1200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unterstützt Projekte, </a:t>
            </a:r>
            <a:r>
              <a:rPr lang="de-DE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die sich den Abbau von Barrieren für behinderte Menschen zum Ziel gesetzt haben.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17E13-B152-4AA2-B974-83D2048F30E8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332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TopEasy</a:t>
            </a:r>
            <a:r>
              <a:rPr lang="de-DE" baseline="0" dirty="0" smtClean="0"/>
              <a:t> gibt es als E-Mail-Newsletter, als eigene Seite im ORF-Teletext, als APA-Meldung (für die Medien in Österreich) und in der </a:t>
            </a:r>
            <a:r>
              <a:rPr lang="de-DE" baseline="0" dirty="0" err="1" smtClean="0"/>
              <a:t>Capito</a:t>
            </a:r>
            <a:r>
              <a:rPr lang="de-DE" baseline="0" dirty="0" smtClean="0"/>
              <a:t>-App.  Zuletzt haben monatlich rund 50.000 Menschen die </a:t>
            </a:r>
            <a:r>
              <a:rPr lang="de-DE" baseline="0" dirty="0" err="1" smtClean="0"/>
              <a:t>TopEasy</a:t>
            </a:r>
            <a:r>
              <a:rPr lang="de-DE" baseline="0" dirty="0" smtClean="0"/>
              <a:t>-Nachrichten gelesen.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17E13-B152-4AA2-B974-83D2048F30E8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33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In Zukunft sollen noch mehr Menschen die </a:t>
            </a:r>
            <a:r>
              <a:rPr lang="de-DE" sz="1200" dirty="0" err="1" smtClean="0"/>
              <a:t>TopEasy</a:t>
            </a:r>
            <a:r>
              <a:rPr lang="de-DE" sz="1200" dirty="0" smtClean="0"/>
              <a:t>-Nachrichten bekommen:</a:t>
            </a:r>
            <a:r>
              <a:rPr lang="de-DE" sz="1200" baseline="0" dirty="0" smtClean="0"/>
              <a:t> </a:t>
            </a:r>
            <a:r>
              <a:rPr lang="de-DE" dirty="0" smtClean="0"/>
              <a:t>Neue</a:t>
            </a:r>
            <a:r>
              <a:rPr lang="de-DE" baseline="0" dirty="0" smtClean="0"/>
              <a:t> Medienpartnerschaften, </a:t>
            </a:r>
            <a:r>
              <a:rPr lang="de-DE" baseline="0" dirty="0" err="1" smtClean="0"/>
              <a:t>TopEasy</a:t>
            </a:r>
            <a:r>
              <a:rPr lang="de-DE" baseline="0" dirty="0" smtClean="0"/>
              <a:t> auch in Schulen …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17E13-B152-4AA2-B974-83D2048F30E8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7549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17E13-B152-4AA2-B974-83D2048F30E8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314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772F7-F3CA-417D-9609-F116456AA4E6}" type="slidenum">
              <a:rPr lang="de-AT" smtClean="0"/>
              <a:pPr>
                <a:defRPr/>
              </a:pPr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603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9FFD8-C7C1-438C-B2FE-D0F2C71A40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184B4-7181-4095-B841-5D090406214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7975" y="177800"/>
            <a:ext cx="1978025" cy="668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177800"/>
            <a:ext cx="5786437" cy="668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19FDD-163C-41BC-BBD4-4A9F830601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719138" y="177800"/>
            <a:ext cx="7916862" cy="6680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772E8-7564-435F-A8A4-F71FAA26981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517775" y="539750"/>
            <a:ext cx="6297613" cy="5397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517775" y="1438275"/>
            <a:ext cx="3071813" cy="19383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741988" y="1438275"/>
            <a:ext cx="3073400" cy="19383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517775" y="3529013"/>
            <a:ext cx="3071813" cy="19399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741988" y="3529013"/>
            <a:ext cx="3073400" cy="19399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3FFB2-C22B-4074-968B-C36E90E03155}" type="slidenum">
              <a:rPr lang="de-DE"/>
              <a:pPr>
                <a:defRPr/>
              </a:pPr>
              <a:t>‹Nr.›</a:t>
            </a:fld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4000" y="1920000"/>
            <a:ext cx="8101012" cy="912000"/>
          </a:xfrm>
        </p:spPr>
        <p:txBody>
          <a:bodyPr/>
          <a:lstStyle>
            <a:lvl1pPr marL="0" indent="0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[</a:t>
            </a:r>
            <a:r>
              <a:rPr lang="de-DE" smtClean="0"/>
              <a:t>Titel 1]</a:t>
            </a:r>
            <a:endParaRPr lang="de-AT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19138" y="1440000"/>
            <a:ext cx="8101012" cy="576000"/>
          </a:xfrm>
        </p:spPr>
        <p:txBody>
          <a:bodyPr/>
          <a:lstStyle>
            <a:lvl1pPr marL="0" indent="0">
              <a:buFont typeface="Webdings" pitchFamily="18" charset="2"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[Titel 2]</a:t>
            </a:r>
            <a:endParaRPr lang="de-AT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792000" y="3360000"/>
            <a:ext cx="2880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3984000"/>
            <a:ext cx="3600000" cy="475200"/>
          </a:xfrm>
          <a:ln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DE" sz="1400" kern="1200" smtClean="0">
                <a:solidFill>
                  <a:schemeClr val="bg1"/>
                </a:solidFill>
              </a:defRPr>
            </a:lvl1pPr>
            <a:lvl2pPr marL="171450" indent="0">
              <a:buNone/>
              <a:defRPr lang="de-DE" sz="3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85800" indent="0">
              <a:buNone/>
              <a:defRPr lang="de-DE" sz="3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143000" indent="0">
              <a:buNone/>
              <a:defRPr lang="de-DE" sz="3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600200" indent="0">
              <a:buNone/>
              <a:defRPr lang="de-AT"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de-DE" dirty="0" smtClean="0"/>
              <a:t>[Vorname Nachname, Datum]</a:t>
            </a:r>
          </a:p>
        </p:txBody>
      </p:sp>
    </p:spTree>
    <p:extLst>
      <p:ext uri="{BB962C8B-B14F-4D97-AF65-F5344CB8AC3E}">
        <p14:creationId xmlns:p14="http://schemas.microsoft.com/office/powerpoint/2010/main" val="2473070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5542030"/>
            <a:ext cx="2374900" cy="287237"/>
          </a:xfrm>
        </p:spPr>
        <p:txBody>
          <a:bodyPr wrap="none" rIns="0" bIns="0" anchor="b" anchorCtr="0"/>
          <a:lstStyle>
            <a:lvl1pPr marL="1588" indent="0" algn="r">
              <a:buNone/>
              <a:tabLst/>
              <a:defRPr lang="de-AT" sz="7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AT" dirty="0" err="1" smtClean="0"/>
              <a:t>Subtitel</a:t>
            </a:r>
            <a:endParaRPr lang="de-AT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00" y="5829267"/>
            <a:ext cx="2376000" cy="336000"/>
          </a:xfrm>
        </p:spPr>
        <p:txBody>
          <a:bodyPr tIns="0" rIns="0" bIns="0"/>
          <a:lstStyle>
            <a:lvl1pPr marL="1588" indent="0" algn="r">
              <a:buNone/>
              <a:tabLst/>
              <a:defRPr lang="de-AT" sz="1100" cap="all" baseline="0" dirty="0" smtClean="0">
                <a:solidFill>
                  <a:srgbClr val="555F6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Thema oder Abschnitt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chluß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21494" y="1700808"/>
            <a:ext cx="8101012" cy="576000"/>
          </a:xfrm>
        </p:spPr>
        <p:txBody>
          <a:bodyPr anchor="ctr"/>
          <a:lstStyle>
            <a:lvl1pPr marL="0" indent="0" algn="ctr">
              <a:buFont typeface="Webdings" pitchFamily="18" charset="2"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Schlußworte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21494" y="4607185"/>
            <a:ext cx="4896112" cy="1728192"/>
          </a:xfrm>
          <a:ln>
            <a:miter lim="800000"/>
            <a:headEnd/>
            <a:tailEnd/>
          </a:ln>
        </p:spPr>
        <p:txBody>
          <a:bodyPr vert="horz" wrap="square" lIns="91432" tIns="45716" rIns="91432" bIns="0" numCol="1" anchor="b" anchorCtr="0" compatLnSpc="1">
            <a:prstTxWarp prst="textNoShape">
              <a:avLst/>
            </a:prstTxWarp>
          </a:bodyPr>
          <a:lstStyle>
            <a:lvl1pPr marL="0" indent="0" algn="l">
              <a:buNone/>
              <a:defRPr lang="de-DE" sz="1400" kern="1200" smtClean="0">
                <a:solidFill>
                  <a:schemeClr val="bg1"/>
                </a:solidFill>
              </a:defRPr>
            </a:lvl1pPr>
            <a:lvl2pPr marL="171450" indent="0">
              <a:buNone/>
              <a:defRPr lang="de-DE" sz="3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85800" indent="0">
              <a:buNone/>
              <a:defRPr lang="de-DE" sz="3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143000" indent="0">
              <a:buNone/>
              <a:defRPr lang="de-DE" sz="3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600200" indent="0">
              <a:buNone/>
              <a:defRPr lang="de-AT"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de-DE" dirty="0" smtClean="0"/>
              <a:t>Autor </a:t>
            </a:r>
          </a:p>
          <a:p>
            <a:pPr lvl="0">
              <a:spcBef>
                <a:spcPct val="0"/>
              </a:spcBef>
            </a:pPr>
            <a:r>
              <a:rPr lang="de-DE" dirty="0" smtClean="0"/>
              <a:t>Kontaktdaten</a:t>
            </a:r>
          </a:p>
        </p:txBody>
      </p:sp>
    </p:spTree>
    <p:extLst>
      <p:ext uri="{BB962C8B-B14F-4D97-AF65-F5344CB8AC3E}">
        <p14:creationId xmlns:p14="http://schemas.microsoft.com/office/powerpoint/2010/main" val="1175212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D85CE-4E93-463A-99FD-3C8C316B74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FE96F-50B9-4DE9-B781-B9E9030B97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258888"/>
            <a:ext cx="3881437" cy="5599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975" y="1258888"/>
            <a:ext cx="3883025" cy="5599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D3859-999F-4E36-82F1-DB97EBCED8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F777A-EABD-412B-BFC6-2804707A3C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9CD04-1A3E-4BF8-A172-9E726784C73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CA89-83AA-4D0F-BB21-B316CE4F829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622C3-19EA-4795-9D92-0F854C8F275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61440-60C7-47AA-8B26-6AED9D972AE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825" y="5732463"/>
            <a:ext cx="2540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5F5F5F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B22FA24A-42A7-4B98-BD9C-61ED83B5D1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0" y="6094413"/>
            <a:ext cx="9144000" cy="790575"/>
            <a:chOff x="0" y="0"/>
            <a:chExt cx="5760" cy="498"/>
          </a:xfrm>
        </p:grpSpPr>
        <p:sp>
          <p:nvSpPr>
            <p:cNvPr id="1032" name="Rectangle 3"/>
            <p:cNvSpPr>
              <a:spLocks/>
            </p:cNvSpPr>
            <p:nvPr/>
          </p:nvSpPr>
          <p:spPr bwMode="auto">
            <a:xfrm>
              <a:off x="0" y="0"/>
              <a:ext cx="5760" cy="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  <a:sym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  <a:sym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  <a:sym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  <a:sym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1033" name="Rectangle 4"/>
            <p:cNvSpPr>
              <a:spLocks/>
            </p:cNvSpPr>
            <p:nvPr/>
          </p:nvSpPr>
          <p:spPr bwMode="auto">
            <a:xfrm>
              <a:off x="0" y="0"/>
              <a:ext cx="5760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  <a:sym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  <a:sym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  <a:sym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  <a:sym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</p:grpSp>
      <p:sp>
        <p:nvSpPr>
          <p:cNvPr id="1028" name="Rectangle 5"/>
          <p:cNvSpPr>
            <a:spLocks/>
          </p:cNvSpPr>
          <p:nvPr/>
        </p:nvSpPr>
        <p:spPr bwMode="auto">
          <a:xfrm>
            <a:off x="0" y="6075363"/>
            <a:ext cx="9140825" cy="90487"/>
          </a:xfrm>
          <a:prstGeom prst="rect">
            <a:avLst/>
          </a:prstGeom>
          <a:solidFill>
            <a:srgbClr val="DCDFE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  <a:sym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  <a:sym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  <a:sym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  <a:sym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1029" name="Picture 6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5825" y="5846763"/>
            <a:ext cx="1533525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77800"/>
            <a:ext cx="7916862" cy="1081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3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258888"/>
            <a:ext cx="7916862" cy="559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3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de-DE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altLang="de-DE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altLang="de-DE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altLang="de-DE" smtClean="0">
                <a:sym typeface="Arial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  <p:sldLayoutId id="2147484596" r:id="rId12"/>
    <p:sldLayoutId id="2147484597" r:id="rId13"/>
    <p:sldLayoutId id="2147484598" r:id="rId14"/>
    <p:sldLayoutId id="2147484613" r:id="rId15"/>
    <p:sldLayoutId id="2147484623" r:id="rId16"/>
  </p:sldLayoutIdLst>
  <p:transition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5F5F5F"/>
          </a:solidFill>
          <a:latin typeface="+mj-lt"/>
          <a:ea typeface="+mj-ea"/>
          <a:cs typeface="+mj-cs"/>
          <a:sym typeface="Arial" pitchFamily="34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5F5F5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5F5F5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5F5F5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5F5F5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1600" b="1">
          <a:solidFill>
            <a:srgbClr val="5F5F5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1600" b="1">
          <a:solidFill>
            <a:srgbClr val="5F5F5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1600" b="1">
          <a:solidFill>
            <a:srgbClr val="5F5F5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1600" b="1">
          <a:solidFill>
            <a:srgbClr val="5F5F5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9pPr>
    </p:titleStyle>
    <p:bodyStyle>
      <a:lvl1pPr marL="382588" indent="-342900" algn="l" rtl="0" eaLnBrk="0" fontAlgn="base" hangingPunct="0">
        <a:lnSpc>
          <a:spcPct val="120000"/>
        </a:lnSpc>
        <a:spcBef>
          <a:spcPts val="300"/>
        </a:spcBef>
        <a:spcAft>
          <a:spcPct val="0"/>
        </a:spcAft>
        <a:buClr>
          <a:srgbClr val="BE0000"/>
        </a:buClr>
        <a:buSzPct val="100000"/>
        <a:buFont typeface="Webdings" pitchFamily="18" charset="2"/>
        <a:buChar char="4"/>
        <a:defRPr sz="1400">
          <a:solidFill>
            <a:srgbClr val="5F5F5F"/>
          </a:solidFill>
          <a:latin typeface="+mn-lt"/>
          <a:ea typeface="+mn-ea"/>
          <a:cs typeface="+mn-cs"/>
          <a:sym typeface="Arial" pitchFamily="34" charset="0"/>
        </a:defRPr>
      </a:lvl1pPr>
      <a:lvl2pPr marL="731838" indent="-285750" algn="l" rtl="0" eaLnBrk="0" fontAlgn="base" hangingPunct="0">
        <a:lnSpc>
          <a:spcPct val="120000"/>
        </a:lnSpc>
        <a:spcBef>
          <a:spcPts val="300"/>
        </a:spcBef>
        <a:spcAft>
          <a:spcPct val="0"/>
        </a:spcAft>
        <a:buClr>
          <a:srgbClr val="BE0000"/>
        </a:buClr>
        <a:buSzPct val="100000"/>
        <a:buFont typeface="Webdings" pitchFamily="18" charset="2"/>
        <a:buChar char="8"/>
        <a:defRPr sz="1400">
          <a:solidFill>
            <a:srgbClr val="5F5F5F"/>
          </a:solidFill>
          <a:latin typeface="+mn-lt"/>
          <a:ea typeface="+mn-ea"/>
          <a:cs typeface="+mn-cs"/>
          <a:sym typeface="Arial" pitchFamily="34" charset="0"/>
        </a:defRPr>
      </a:lvl2pPr>
      <a:lvl3pPr marL="1131888" indent="-228600" algn="l" rtl="0" eaLnBrk="0" fontAlgn="base" hangingPunct="0">
        <a:lnSpc>
          <a:spcPct val="120000"/>
        </a:lnSpc>
        <a:spcBef>
          <a:spcPts val="300"/>
        </a:spcBef>
        <a:spcAft>
          <a:spcPct val="0"/>
        </a:spcAft>
        <a:buClr>
          <a:srgbClr val="808080"/>
        </a:buClr>
        <a:buSzPct val="100000"/>
        <a:buFont typeface="Webdings" pitchFamily="18" charset="2"/>
        <a:buChar char="8"/>
        <a:defRPr sz="1400">
          <a:solidFill>
            <a:srgbClr val="5F5F5F"/>
          </a:solidFill>
          <a:latin typeface="+mn-lt"/>
          <a:ea typeface="+mn-ea"/>
          <a:cs typeface="+mn-cs"/>
          <a:sym typeface="Arial" pitchFamily="34" charset="0"/>
        </a:defRPr>
      </a:lvl3pPr>
      <a:lvl4pPr marL="1589088" indent="-228600" algn="l" rtl="0" eaLnBrk="0" fontAlgn="base" hangingPunct="0">
        <a:lnSpc>
          <a:spcPct val="120000"/>
        </a:lnSpc>
        <a:spcBef>
          <a:spcPts val="300"/>
        </a:spcBef>
        <a:spcAft>
          <a:spcPct val="0"/>
        </a:spcAft>
        <a:buClr>
          <a:srgbClr val="808080"/>
        </a:buClr>
        <a:buSzPct val="100000"/>
        <a:buFont typeface="Webdings" pitchFamily="18" charset="2"/>
        <a:buChar char="8"/>
        <a:defRPr sz="1400">
          <a:solidFill>
            <a:srgbClr val="5F5F5F"/>
          </a:solidFill>
          <a:latin typeface="+mn-lt"/>
          <a:ea typeface="+mn-ea"/>
          <a:cs typeface="+mn-cs"/>
          <a:sym typeface="Arial" pitchFamily="34" charset="0"/>
        </a:defRPr>
      </a:lvl4pPr>
      <a:lvl5pPr marL="2046288" indent="-228600" algn="l" rtl="0" eaLnBrk="0" fontAlgn="base" hangingPunct="0">
        <a:lnSpc>
          <a:spcPct val="120000"/>
        </a:lnSpc>
        <a:spcBef>
          <a:spcPts val="300"/>
        </a:spcBef>
        <a:spcAft>
          <a:spcPct val="0"/>
        </a:spcAft>
        <a:buClr>
          <a:srgbClr val="808080"/>
        </a:buClr>
        <a:buSzPct val="100000"/>
        <a:buFont typeface="Webdings" pitchFamily="18" charset="2"/>
        <a:buChar char="8"/>
        <a:defRPr sz="1400">
          <a:solidFill>
            <a:srgbClr val="5F5F5F"/>
          </a:solidFill>
          <a:latin typeface="+mn-lt"/>
          <a:ea typeface="+mn-ea"/>
          <a:cs typeface="+mn-cs"/>
          <a:sym typeface="Arial" pitchFamily="34" charset="0"/>
        </a:defRPr>
      </a:lvl5pPr>
      <a:lvl6pPr marL="2503488" indent="-228600" algn="l" rtl="0" fontAlgn="base">
        <a:lnSpc>
          <a:spcPct val="120000"/>
        </a:lnSpc>
        <a:spcBef>
          <a:spcPts val="300"/>
        </a:spcBef>
        <a:spcAft>
          <a:spcPct val="0"/>
        </a:spcAft>
        <a:buClr>
          <a:srgbClr val="808080"/>
        </a:buClr>
        <a:buSzPct val="100000"/>
        <a:buFont typeface="Webdings" charset="2"/>
        <a:buChar char="8"/>
        <a:defRPr sz="1400">
          <a:solidFill>
            <a:srgbClr val="5F5F5F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lnSpc>
          <a:spcPct val="120000"/>
        </a:lnSpc>
        <a:spcBef>
          <a:spcPts val="300"/>
        </a:spcBef>
        <a:spcAft>
          <a:spcPct val="0"/>
        </a:spcAft>
        <a:buClr>
          <a:srgbClr val="808080"/>
        </a:buClr>
        <a:buSzPct val="100000"/>
        <a:buFont typeface="Webdings" charset="2"/>
        <a:buChar char="8"/>
        <a:defRPr sz="1400">
          <a:solidFill>
            <a:srgbClr val="5F5F5F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lnSpc>
          <a:spcPct val="120000"/>
        </a:lnSpc>
        <a:spcBef>
          <a:spcPts val="300"/>
        </a:spcBef>
        <a:spcAft>
          <a:spcPct val="0"/>
        </a:spcAft>
        <a:buClr>
          <a:srgbClr val="808080"/>
        </a:buClr>
        <a:buSzPct val="100000"/>
        <a:buFont typeface="Webdings" charset="2"/>
        <a:buChar char="8"/>
        <a:defRPr sz="1400">
          <a:solidFill>
            <a:srgbClr val="5F5F5F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lnSpc>
          <a:spcPct val="120000"/>
        </a:lnSpc>
        <a:spcBef>
          <a:spcPts val="300"/>
        </a:spcBef>
        <a:spcAft>
          <a:spcPct val="0"/>
        </a:spcAft>
        <a:buClr>
          <a:srgbClr val="808080"/>
        </a:buClr>
        <a:buSzPct val="100000"/>
        <a:buFont typeface="Webdings" charset="2"/>
        <a:buChar char="8"/>
        <a:defRPr sz="1400">
          <a:solidFill>
            <a:srgbClr val="5F5F5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pito.eu/de/Presse/capito_News/APA-TopEasy-Nachrichten/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" y="1594338"/>
            <a:ext cx="9144000" cy="5263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547" y="404664"/>
            <a:ext cx="8101012" cy="973650"/>
          </a:xfrm>
        </p:spPr>
        <p:txBody>
          <a:bodyPr/>
          <a:lstStyle/>
          <a:p>
            <a:r>
              <a:rPr lang="de-DE" sz="2800" dirty="0" smtClean="0"/>
              <a:t>Politische und gesellschaftliche Teilhabe durch</a:t>
            </a:r>
            <a:r>
              <a:rPr lang="de-DE" sz="2800" dirty="0"/>
              <a:t> </a:t>
            </a:r>
            <a:r>
              <a:rPr lang="de-DE" sz="2800" dirty="0" smtClean="0"/>
              <a:t>Nachrichten in einfacher Sprache</a:t>
            </a: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008" y="0"/>
            <a:ext cx="9128991" cy="5486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600" dirty="0" smtClean="0"/>
              <a:t>Christian Kneil </a:t>
            </a:r>
            <a:r>
              <a:rPr lang="de-DE" sz="1600" dirty="0" smtClean="0"/>
              <a:t>– Austria </a:t>
            </a:r>
            <a:r>
              <a:rPr lang="de-DE" sz="1600" dirty="0"/>
              <a:t>Presse </a:t>
            </a:r>
            <a:r>
              <a:rPr lang="de-DE" sz="1600" dirty="0" smtClean="0"/>
              <a:t>Agentur (APA)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728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3001"/>
            <a:ext cx="3312368" cy="35500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Die nächsten Schritte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258888"/>
            <a:ext cx="3924870" cy="4762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1" dirty="0" smtClean="0"/>
              <a:t>Mehr Menschen lesen </a:t>
            </a:r>
            <a:r>
              <a:rPr lang="de-DE" sz="1800" b="1" dirty="0" err="1" smtClean="0"/>
              <a:t>TopEasy</a:t>
            </a:r>
            <a:endParaRPr lang="de-DE" sz="1800" b="1" dirty="0" smtClean="0"/>
          </a:p>
          <a:p>
            <a:pPr>
              <a:lnSpc>
                <a:spcPct val="100000"/>
              </a:lnSpc>
            </a:pPr>
            <a:endParaRPr lang="de-DE" sz="1800" dirty="0"/>
          </a:p>
          <a:p>
            <a:pPr>
              <a:lnSpc>
                <a:spcPct val="100000"/>
              </a:lnSpc>
            </a:pPr>
            <a:r>
              <a:rPr lang="de-DE" sz="1800" dirty="0" smtClean="0"/>
              <a:t>Mehr Zeitungen, TV-Sender, Radio-Sender bauen </a:t>
            </a:r>
            <a:r>
              <a:rPr lang="de-DE" sz="1800" dirty="0" err="1" smtClean="0"/>
              <a:t>TopEasy</a:t>
            </a:r>
            <a:r>
              <a:rPr lang="de-DE" sz="1800" dirty="0" smtClean="0"/>
              <a:t> </a:t>
            </a:r>
            <a:r>
              <a:rPr lang="de-DE" sz="1800" dirty="0" smtClean="0"/>
              <a:t>ein</a:t>
            </a:r>
          </a:p>
          <a:p>
            <a:pPr>
              <a:lnSpc>
                <a:spcPct val="100000"/>
              </a:lnSpc>
            </a:pPr>
            <a:endParaRPr lang="de-DE" sz="1800" dirty="0" smtClean="0"/>
          </a:p>
          <a:p>
            <a:pPr>
              <a:lnSpc>
                <a:spcPct val="100000"/>
              </a:lnSpc>
            </a:pPr>
            <a:r>
              <a:rPr lang="de-DE" sz="1800" dirty="0" smtClean="0"/>
              <a:t>Mehr Behinderten-Einrichtungen nutzen </a:t>
            </a:r>
            <a:r>
              <a:rPr lang="de-DE" sz="1800" dirty="0" err="1" smtClean="0"/>
              <a:t>TopEasy</a:t>
            </a:r>
            <a:endParaRPr lang="de-DE" sz="1800" dirty="0" smtClean="0"/>
          </a:p>
          <a:p>
            <a:pPr>
              <a:lnSpc>
                <a:spcPct val="100000"/>
              </a:lnSpc>
            </a:pPr>
            <a:endParaRPr lang="de-DE" sz="1800" dirty="0" smtClean="0"/>
          </a:p>
          <a:p>
            <a:pPr>
              <a:lnSpc>
                <a:spcPct val="100000"/>
              </a:lnSpc>
            </a:pPr>
            <a:r>
              <a:rPr lang="de-DE" sz="1800" dirty="0" err="1" smtClean="0"/>
              <a:t>TopEasy</a:t>
            </a:r>
            <a:r>
              <a:rPr lang="de-DE" sz="1800" dirty="0" smtClean="0"/>
              <a:t> für Schulen: Nachrichten in einfacher Sprache im Unterricht</a:t>
            </a:r>
          </a:p>
          <a:p>
            <a:pPr>
              <a:lnSpc>
                <a:spcPct val="100000"/>
              </a:lnSpc>
            </a:pPr>
            <a:endParaRPr lang="de-DE" sz="1800" dirty="0" smtClean="0"/>
          </a:p>
          <a:p>
            <a:pPr>
              <a:lnSpc>
                <a:spcPct val="100000"/>
              </a:lnSpc>
            </a:pPr>
            <a:r>
              <a:rPr lang="de-DE" sz="1800" dirty="0" smtClean="0"/>
              <a:t>Einfache Grafiken in </a:t>
            </a:r>
            <a:r>
              <a:rPr lang="de-DE" sz="1800" dirty="0" err="1" smtClean="0"/>
              <a:t>TopEasy</a:t>
            </a:r>
            <a:endParaRPr lang="de-DE" sz="1800" dirty="0" smtClean="0"/>
          </a:p>
          <a:p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76467"/>
            <a:ext cx="2410135" cy="12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Das Ziel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r>
              <a:rPr lang="de-DE" sz="1800" b="1" dirty="0" smtClean="0"/>
              <a:t>Jeder Mensch </a:t>
            </a:r>
            <a:r>
              <a:rPr lang="de-DE" sz="1800" dirty="0" smtClean="0"/>
              <a:t>bekommt Nachrichten in einer Sprach-Stufe, die er oder sie gut versteht.</a:t>
            </a:r>
          </a:p>
          <a:p>
            <a:endParaRPr lang="de-DE" sz="1800" b="1" dirty="0" smtClean="0"/>
          </a:p>
          <a:p>
            <a:r>
              <a:rPr lang="de-DE" sz="1800" b="1" dirty="0" smtClean="0"/>
              <a:t>Jeder Mensch </a:t>
            </a:r>
            <a:r>
              <a:rPr lang="de-DE" sz="1800" dirty="0" smtClean="0"/>
              <a:t>weiß Bescheid, was in der Gesellschaft und in der Politik passiert.</a:t>
            </a:r>
          </a:p>
          <a:p>
            <a:endParaRPr lang="de-DE" sz="1800" b="1" dirty="0" smtClean="0"/>
          </a:p>
          <a:p>
            <a:r>
              <a:rPr lang="de-DE" sz="1800" b="1" dirty="0" smtClean="0"/>
              <a:t>Jeder Mensch </a:t>
            </a:r>
            <a:r>
              <a:rPr lang="de-DE" sz="1800" dirty="0" smtClean="0"/>
              <a:t>kann mitreden.</a:t>
            </a:r>
          </a:p>
          <a:p>
            <a:endParaRPr lang="de-DE" sz="1800" b="1" dirty="0" smtClean="0"/>
          </a:p>
          <a:p>
            <a:r>
              <a:rPr lang="de-DE" sz="1800" b="1" dirty="0" smtClean="0"/>
              <a:t>Jeder Mensch </a:t>
            </a:r>
            <a:r>
              <a:rPr lang="de-DE" sz="1800" dirty="0" smtClean="0"/>
              <a:t>kann mit-entscheiden.</a:t>
            </a:r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5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8101012" cy="576000"/>
          </a:xfrm>
        </p:spPr>
        <p:txBody>
          <a:bodyPr/>
          <a:lstStyle/>
          <a:p>
            <a:r>
              <a:rPr lang="de-DE" sz="2400" dirty="0" smtClean="0"/>
              <a:t>Vielen Dank für Ihre Aufmerksamkeit!</a:t>
            </a:r>
            <a:endParaRPr lang="de-DE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 smtClean="0"/>
              <a:t>www.apa.at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09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Was ist die APA? Was ist eine </a:t>
            </a:r>
            <a:r>
              <a:rPr lang="de-DE" sz="2000" dirty="0" smtClean="0"/>
              <a:t>Nachrichten-Agentur?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052736"/>
            <a:ext cx="3780854" cy="4968552"/>
          </a:xfrm>
        </p:spPr>
        <p:txBody>
          <a:bodyPr/>
          <a:lstStyle/>
          <a:p>
            <a:pPr marL="342900">
              <a:lnSpc>
                <a:spcPct val="100000"/>
              </a:lnSpc>
              <a:spcBef>
                <a:spcPts val="0"/>
              </a:spcBef>
            </a:pPr>
            <a:r>
              <a:rPr lang="de-DE" sz="1800" dirty="0"/>
              <a:t>APA ist die Abkürzung für Austria Presse Agentur.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</a:pPr>
            <a:endParaRPr lang="de-DE" sz="1800" dirty="0" smtClean="0"/>
          </a:p>
          <a:p>
            <a:pPr marL="342900"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/>
              <a:t>Die </a:t>
            </a:r>
            <a:r>
              <a:rPr lang="de-DE" sz="1800" dirty="0"/>
              <a:t>APA ist die größte </a:t>
            </a:r>
            <a:r>
              <a:rPr lang="de-DE" sz="1800" dirty="0" smtClean="0"/>
              <a:t>Nachrichten-Agentur </a:t>
            </a:r>
            <a:r>
              <a:rPr lang="de-DE" sz="1800" dirty="0"/>
              <a:t>in Österreich.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</a:pPr>
            <a:endParaRPr lang="de-DE" sz="1800" dirty="0" smtClean="0"/>
          </a:p>
          <a:p>
            <a:pPr marL="342900"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/>
              <a:t>Eine Nachrichten-Agentur </a:t>
            </a:r>
            <a:r>
              <a:rPr lang="de-DE" sz="1800" dirty="0"/>
              <a:t>liefert Nachrichten über aktuelle Ereignisse.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</a:pPr>
            <a:endParaRPr lang="de-DE" sz="1800" dirty="0" smtClean="0"/>
          </a:p>
          <a:p>
            <a:pPr marL="342900"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/>
              <a:t>Nachrichten </a:t>
            </a:r>
            <a:r>
              <a:rPr lang="de-DE" sz="1800" dirty="0"/>
              <a:t>können aus Texten, Fotos, Grafiken und Videos bestehen.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</a:pPr>
            <a:endParaRPr lang="de-DE" sz="1800" dirty="0" smtClean="0"/>
          </a:p>
          <a:p>
            <a:pPr marL="342900"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/>
              <a:t>Die </a:t>
            </a:r>
            <a:r>
              <a:rPr lang="de-DE" sz="1800" dirty="0"/>
              <a:t>APA liefert die Nachrichten an Zeitungen, Radio, Fernsehen und Internetseiten.</a:t>
            </a:r>
          </a:p>
          <a:p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0728"/>
            <a:ext cx="3774608" cy="475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64" y="1484784"/>
            <a:ext cx="3262464" cy="24687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Viele Menschen verstehen die Nachrichten nicht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258888"/>
            <a:ext cx="4212902" cy="4402360"/>
          </a:xfrm>
        </p:spPr>
        <p:txBody>
          <a:bodyPr/>
          <a:lstStyle/>
          <a:p>
            <a:endParaRPr lang="de-DE" sz="1800" dirty="0" smtClean="0"/>
          </a:p>
          <a:p>
            <a:r>
              <a:rPr lang="de-DE" sz="1800" dirty="0" smtClean="0"/>
              <a:t>Mehr als 40 Prozent der Erwachsenen verstehen komplizierte Informationen nicht.</a:t>
            </a:r>
          </a:p>
          <a:p>
            <a:endParaRPr lang="de-DE" sz="1800" dirty="0" smtClean="0"/>
          </a:p>
          <a:p>
            <a:r>
              <a:rPr lang="de-DE" sz="1800" dirty="0" smtClean="0"/>
              <a:t>Viele</a:t>
            </a:r>
            <a:r>
              <a:rPr lang="de-DE" sz="1800" dirty="0" smtClean="0"/>
              <a:t> </a:t>
            </a:r>
            <a:r>
              <a:rPr lang="de-DE" sz="1800" dirty="0" smtClean="0"/>
              <a:t>können die Nachrichten </a:t>
            </a:r>
            <a:r>
              <a:rPr lang="de-DE" sz="1800" dirty="0" smtClean="0"/>
              <a:t>zwar lesen</a:t>
            </a:r>
            <a:r>
              <a:rPr lang="de-DE" sz="1800" dirty="0" smtClean="0"/>
              <a:t>. Sie tun sich aber schwer, die Nachrichten zu verstehen.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7031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Wer nichts weiß, kann nicht mitreden und mit-entscheiden!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258888"/>
            <a:ext cx="4356918" cy="4690392"/>
          </a:xfrm>
        </p:spPr>
        <p:txBody>
          <a:bodyPr/>
          <a:lstStyle/>
          <a:p>
            <a:endParaRPr lang="de-DE" sz="1800" dirty="0" smtClean="0"/>
          </a:p>
          <a:p>
            <a:r>
              <a:rPr lang="de-DE" sz="1800" dirty="0" smtClean="0"/>
              <a:t>Ich verstehe die Nachrichten NICHT.</a:t>
            </a:r>
          </a:p>
          <a:p>
            <a:endParaRPr lang="de-DE" sz="1800" dirty="0" smtClean="0"/>
          </a:p>
          <a:p>
            <a:r>
              <a:rPr lang="de-DE" sz="1800" dirty="0" smtClean="0"/>
              <a:t>Ich lese die Nachrichten NICHT.</a:t>
            </a:r>
          </a:p>
          <a:p>
            <a:endParaRPr lang="de-DE" sz="1800" dirty="0" smtClean="0"/>
          </a:p>
          <a:p>
            <a:r>
              <a:rPr lang="de-DE" sz="1800" dirty="0" smtClean="0"/>
              <a:t>Ich weiß NICHT, was los ist.</a:t>
            </a:r>
          </a:p>
          <a:p>
            <a:endParaRPr lang="de-DE" sz="1800" dirty="0" smtClean="0"/>
          </a:p>
          <a:p>
            <a:r>
              <a:rPr lang="de-DE" sz="1800" dirty="0" smtClean="0"/>
              <a:t>Ich kann NICHT mitreden.</a:t>
            </a:r>
          </a:p>
          <a:p>
            <a:endParaRPr lang="de-DE" sz="1800" dirty="0" smtClean="0"/>
          </a:p>
          <a:p>
            <a:r>
              <a:rPr lang="de-DE" sz="1800" dirty="0" smtClean="0"/>
              <a:t>Ich kann NICHT mit-entscheiden.</a:t>
            </a:r>
          </a:p>
          <a:p>
            <a:endParaRPr lang="de-DE" sz="1800" dirty="0" smtClean="0"/>
          </a:p>
          <a:p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067944" cy="26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Warum verstehen Menschen die Nachrichten nicht?</a:t>
            </a:r>
            <a:endParaRPr lang="de-DE" sz="2000" dirty="0"/>
          </a:p>
        </p:txBody>
      </p:sp>
      <p:sp>
        <p:nvSpPr>
          <p:cNvPr id="7" name="Abgerundetes Rechteck 6"/>
          <p:cNvSpPr/>
          <p:nvPr/>
        </p:nvSpPr>
        <p:spPr bwMode="auto">
          <a:xfrm>
            <a:off x="1259632" y="1412776"/>
            <a:ext cx="2736304" cy="64807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  <a:sym typeface="Arial" charset="0"/>
              </a:rPr>
              <a:t>LERN-BEHINDERUNG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charset="0"/>
              <a:cs typeface="ヒラギノ角ゴ Pro W3" charset="0"/>
              <a:sym typeface="Arial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 bwMode="auto">
          <a:xfrm>
            <a:off x="4788024" y="2060848"/>
            <a:ext cx="2664296" cy="662878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  <a:sym typeface="Arial" charset="0"/>
              </a:rPr>
              <a:t>HÖR-BEHINDERUNG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charset="0"/>
              <a:cs typeface="ヒラギノ角ゴ Pro W3" charset="0"/>
              <a:sym typeface="Arial" charset="0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971600" y="3032956"/>
            <a:ext cx="3312368" cy="64807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  <a:sym typeface="Arial" charset="0"/>
              </a:rPr>
              <a:t>GERINGE SCHULBILDUNG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charset="0"/>
              <a:cs typeface="ヒラギノ角ゴ Pro W3" charset="0"/>
              <a:sym typeface="Arial" charset="0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5364088" y="3681028"/>
            <a:ext cx="2592288" cy="64807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  <a:sym typeface="Arial" charset="0"/>
              </a:rPr>
              <a:t>HOHES ALTER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charset="0"/>
              <a:cs typeface="ヒラギノ角ゴ Pro W3" charset="0"/>
              <a:sym typeface="Arial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389045" y="4653136"/>
            <a:ext cx="4896544" cy="64807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  <a:sym typeface="Arial" charset="0"/>
              </a:rPr>
              <a:t>NICHT-DEUTSCHE MUTTERSPRACHE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charset="0"/>
              <a:cs typeface="ヒラギノ角ゴ Pro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err="1" smtClean="0"/>
              <a:t>TopEasy</a:t>
            </a:r>
            <a:r>
              <a:rPr lang="de-DE" sz="2000" dirty="0" smtClean="0"/>
              <a:t>: Nachrichten der APA in einfacher Sprache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258888"/>
            <a:ext cx="7916862" cy="42583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800" dirty="0" err="1" smtClean="0"/>
              <a:t>TopEasy</a:t>
            </a:r>
            <a:r>
              <a:rPr lang="de-DE" sz="1800" dirty="0" smtClean="0"/>
              <a:t> ist ein Nachrichten-Überblick in einfacher Sprache</a:t>
            </a:r>
          </a:p>
          <a:p>
            <a:pPr>
              <a:lnSpc>
                <a:spcPct val="150000"/>
              </a:lnSpc>
            </a:pPr>
            <a:r>
              <a:rPr lang="de-DE" sz="1800" dirty="0" smtClean="0"/>
              <a:t>Täglich von Montag bis Freitag</a:t>
            </a:r>
          </a:p>
          <a:p>
            <a:pPr>
              <a:lnSpc>
                <a:spcPct val="150000"/>
              </a:lnSpc>
            </a:pPr>
            <a:r>
              <a:rPr lang="de-DE" sz="1800" dirty="0" smtClean="0"/>
              <a:t>4 bis 6 kurze Meldungen</a:t>
            </a:r>
          </a:p>
          <a:p>
            <a:pPr>
              <a:lnSpc>
                <a:spcPct val="150000"/>
              </a:lnSpc>
            </a:pPr>
            <a:r>
              <a:rPr lang="de-DE" sz="1800" dirty="0" smtClean="0"/>
              <a:t>Politik, Wirtschaft, Chronik, Kultur, Sport, Society</a:t>
            </a:r>
          </a:p>
          <a:p>
            <a:pPr>
              <a:lnSpc>
                <a:spcPct val="150000"/>
              </a:lnSpc>
            </a:pPr>
            <a:r>
              <a:rPr lang="de-DE" sz="1800" dirty="0" smtClean="0"/>
              <a:t>3 Sprachstufen: A2, B1, Original-Text</a:t>
            </a:r>
          </a:p>
          <a:p>
            <a:pPr>
              <a:lnSpc>
                <a:spcPct val="150000"/>
              </a:lnSpc>
            </a:pPr>
            <a:r>
              <a:rPr lang="de-DE" sz="1800" dirty="0" smtClean="0"/>
              <a:t>Fotos mit Beschreibung in einfacher Sprache</a:t>
            </a:r>
          </a:p>
          <a:p>
            <a:pPr>
              <a:lnSpc>
                <a:spcPct val="150000"/>
              </a:lnSpc>
            </a:pPr>
            <a:r>
              <a:rPr lang="de-DE" sz="1800" dirty="0" smtClean="0"/>
              <a:t>Mitarbeit eines lern-behinderten Redakteurs</a:t>
            </a:r>
          </a:p>
          <a:p>
            <a:pPr>
              <a:lnSpc>
                <a:spcPct val="150000"/>
              </a:lnSpc>
            </a:pPr>
            <a:endParaRPr lang="de-DE" sz="1800" dirty="0" smtClean="0"/>
          </a:p>
          <a:p>
            <a:r>
              <a:rPr lang="de-DE" sz="1800" dirty="0" smtClean="0">
                <a:hlinkClick r:id="rId2"/>
              </a:rPr>
              <a:t>Link zu </a:t>
            </a:r>
            <a:r>
              <a:rPr lang="de-DE" sz="1800" dirty="0" err="1" smtClean="0">
                <a:hlinkClick r:id="rId2"/>
              </a:rPr>
              <a:t>TopEasy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9745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smtClean="0"/>
              <a:t>Partner und Unterstützer</a:t>
            </a:r>
            <a:endParaRPr lang="de-DE" sz="18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3086446" cy="1012740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23" y="2708920"/>
            <a:ext cx="6037437" cy="16561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62415"/>
            <a:ext cx="2799886" cy="279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46244"/>
            <a:ext cx="3250848" cy="3600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Wo kann man </a:t>
            </a:r>
            <a:r>
              <a:rPr lang="de-DE" sz="2000" dirty="0" err="1" smtClean="0"/>
              <a:t>TopEasy</a:t>
            </a:r>
            <a:r>
              <a:rPr lang="de-DE" sz="2000" dirty="0" smtClean="0"/>
              <a:t> lesen?</a:t>
            </a:r>
            <a:endParaRPr lang="de-DE" sz="20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320458" cy="3495836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62787"/>
            <a:ext cx="3749164" cy="31052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0" y="1484784"/>
            <a:ext cx="2448270" cy="435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smtClean="0"/>
              <a:t>Umfrage: Welche Themen in </a:t>
            </a:r>
            <a:r>
              <a:rPr lang="de-DE" sz="1800" dirty="0" err="1" smtClean="0"/>
              <a:t>TopEasy</a:t>
            </a:r>
            <a:r>
              <a:rPr lang="de-DE" sz="1800" dirty="0" smtClean="0"/>
              <a:t> interessieren Sie besonders?</a:t>
            </a:r>
            <a:endParaRPr lang="de-DE" sz="18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10584"/>
              </p:ext>
            </p:extLst>
          </p:nvPr>
        </p:nvGraphicFramePr>
        <p:xfrm>
          <a:off x="611560" y="980729"/>
          <a:ext cx="72362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20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PA Folie neu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49EA5"/>
      </a:accent1>
      <a:accent2>
        <a:srgbClr val="333399"/>
      </a:accent2>
      <a:accent3>
        <a:srgbClr val="FFFFFF"/>
      </a:accent3>
      <a:accent4>
        <a:srgbClr val="000000"/>
      </a:accent4>
      <a:accent5>
        <a:srgbClr val="C8CCC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PA Folie neu">
      <a:majorFont>
        <a:latin typeface="Arial"/>
        <a:ea typeface="ヒラギノ角ゴ Pro W6"/>
        <a:cs typeface="ヒラギノ角ゴ Pro W6"/>
      </a:majorFont>
      <a:minorFont>
        <a:latin typeface="Arial"/>
        <a:ea typeface="ヒラギノ角ゴ Pro W3"/>
        <a:cs typeface="ヒラギノ角ゴ Pro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1_APA Folie ne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478</Words>
  <Characters>0</Characters>
  <Application>Microsoft Office PowerPoint</Application>
  <PresentationFormat>Bildschirmpräsentation (4:3)</PresentationFormat>
  <Lines>0</Lines>
  <Paragraphs>79</Paragraphs>
  <Slides>12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1_APA Folie neu</vt:lpstr>
      <vt:lpstr>Politische und gesellschaftliche Teilhabe durch Nachrichten in einfacher Sprache</vt:lpstr>
      <vt:lpstr>Was ist die APA? Was ist eine Nachrichten-Agentur?</vt:lpstr>
      <vt:lpstr>Viele Menschen verstehen die Nachrichten nicht</vt:lpstr>
      <vt:lpstr>Wer nichts weiß, kann nicht mitreden und mit-entscheiden!</vt:lpstr>
      <vt:lpstr>Warum verstehen Menschen die Nachrichten nicht?</vt:lpstr>
      <vt:lpstr>TopEasy: Nachrichten der APA in einfacher Sprache</vt:lpstr>
      <vt:lpstr>Partner und Unterstützer</vt:lpstr>
      <vt:lpstr>Wo kann man TopEasy lesen?</vt:lpstr>
      <vt:lpstr>Umfrage: Welche Themen in TopEasy interessieren Sie besonders?</vt:lpstr>
      <vt:lpstr>Die nächsten Schritte</vt:lpstr>
      <vt:lpstr>Das Ziel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Schweinzer Robert</dc:creator>
  <cp:lastModifiedBy>Kneil Christian</cp:lastModifiedBy>
  <cp:revision>577</cp:revision>
  <cp:lastPrinted>2013-05-14T10:22:59Z</cp:lastPrinted>
  <dcterms:modified xsi:type="dcterms:W3CDTF">2018-10-12T09:32:43Z</dcterms:modified>
</cp:coreProperties>
</file>